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256" r:id="rId5"/>
    <p:sldId id="2147375589" r:id="rId6"/>
    <p:sldId id="4848" r:id="rId7"/>
    <p:sldId id="2147375597" r:id="rId8"/>
    <p:sldId id="2147375600" r:id="rId9"/>
    <p:sldId id="2147375601" r:id="rId10"/>
    <p:sldId id="2147375615" r:id="rId11"/>
    <p:sldId id="2147375616" r:id="rId12"/>
    <p:sldId id="2147375602" r:id="rId13"/>
    <p:sldId id="2147375603" r:id="rId14"/>
    <p:sldId id="2147375604" r:id="rId15"/>
    <p:sldId id="2147375605" r:id="rId16"/>
    <p:sldId id="2147375606" r:id="rId17"/>
    <p:sldId id="2147375607" r:id="rId18"/>
    <p:sldId id="2147375608" r:id="rId19"/>
    <p:sldId id="2147375609" r:id="rId20"/>
    <p:sldId id="2147375610" r:id="rId21"/>
    <p:sldId id="2147375611" r:id="rId22"/>
    <p:sldId id="2147375612" r:id="rId23"/>
    <p:sldId id="2147375617" r:id="rId24"/>
    <p:sldId id="2147375614" r:id="rId25"/>
    <p:sldId id="1633" r:id="rId26"/>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37BE2B-BDB4-4A45-976C-4ACFC0D97635}" v="202" dt="2024-08-30T13:50:38.3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447" autoAdjust="0"/>
  </p:normalViewPr>
  <p:slideViewPr>
    <p:cSldViewPr snapToGrid="0">
      <p:cViewPr varScale="1">
        <p:scale>
          <a:sx n="66" d="100"/>
          <a:sy n="66" d="100"/>
        </p:scale>
        <p:origin x="668" y="32"/>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8/30/2024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30/08/2024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png"/><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8" Type="http://schemas.openxmlformats.org/officeDocument/2006/relationships/image" Target="cid:1cf43496-5c5e-4f86-b4a0-f8902b0b7269@EURP120.PROD.OUTLOOK.COM" TargetMode="External"/><Relationship Id="rId3" Type="http://schemas.openxmlformats.org/officeDocument/2006/relationships/oleObject" Target="../embeddings/oleObject4.bin"/><Relationship Id="rId7"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28.jpe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3 Reflections for Week #&lt;&gt;</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a:solidFill>
                  <a:schemeClr val="bg1"/>
                </a:solidFill>
              </a:rPr>
              <a:t>Gnanateja Reddy</a:t>
            </a:r>
            <a:endParaRPr lang="en-US" sz="2800" b="1" dirty="0">
              <a:solidFill>
                <a:schemeClr val="bg1"/>
              </a:solidFill>
            </a:endParaRP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30-Aug-2024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I feel Shell implements this learning :</a:t>
            </a:r>
          </a:p>
          <a:p>
            <a:pPr marL="0" indent="0">
              <a:buNone/>
            </a:pPr>
            <a:r>
              <a:rPr lang="en-US" dirty="0">
                <a:latin typeface="-apple-system"/>
              </a:rPr>
              <a:t>Shell </a:t>
            </a:r>
            <a:r>
              <a:rPr lang="en-US" b="0" i="0" dirty="0">
                <a:effectLst/>
                <a:latin typeface="-apple-system"/>
              </a:rPr>
              <a:t>likely implements this learning by conducting regular safety briefings, ensuring clear communication of safety protocols, and fostering an environment where employees are encouraged to express their concerns and ideas openly. They might also use visual aids and planning documents to make their intentions explicit and ensure everyone is on the same page.</a:t>
            </a:r>
            <a:endParaRPr lang="en-US" dirty="0"/>
          </a:p>
          <a:p>
            <a:pPr marL="0" indent="0">
              <a:buNone/>
            </a:pPr>
            <a:r>
              <a:rPr lang="en-US" dirty="0"/>
              <a:t>How I feel Shell benefits from this learning :</a:t>
            </a:r>
          </a:p>
          <a:p>
            <a:pPr marL="0" indent="0">
              <a:buNone/>
            </a:pPr>
            <a:r>
              <a:rPr lang="en-US" dirty="0"/>
              <a:t>By </a:t>
            </a:r>
            <a:r>
              <a:rPr lang="en-US" b="0" i="0" dirty="0">
                <a:effectLst/>
                <a:latin typeface="-apple-system"/>
              </a:rPr>
              <a:t>implementing these practices, Shell benefits through enhanced safety standards, reduced risk of accidents, and improved overall efficiency. Clear communication and explicit intentions help in building trust among employees, leading to a more cohesive and productive work environment.</a:t>
            </a:r>
            <a:endParaRPr lang="en-US" dirty="0"/>
          </a:p>
          <a:p>
            <a:pPr marL="0" indent="0">
              <a:buNone/>
            </a:pPr>
            <a:endParaRPr lang="en-US"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2" name="Picture 1" descr="The Importance and Benefits of Teamwork in the Office - MaxiDent Software I  Dental Management Software">
            <a:extLst>
              <a:ext uri="{FF2B5EF4-FFF2-40B4-BE49-F238E27FC236}">
                <a16:creationId xmlns:a16="http://schemas.microsoft.com/office/drawing/2014/main" id="{1F7D794C-D50C-DE19-A701-2805669BF39C}"/>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577240" y="2132115"/>
            <a:ext cx="4997823" cy="3354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51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11</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effectLst/>
              </a:rPr>
              <a:t>Shell employs effective communication and networking strategies, such as Get to Know You sessions (GTKYs). The bootcamp highlighted the importance of maintaining a positive attitude and fostering a supportive work environment. Shell practices an open culture where collegiality is evident, reflecting a constructive mindset among employees. Understanding stakeholder management has been instrumental in recognizing both the internal and external stakeholders involved with Shell.</a:t>
            </a:r>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a:extLst>
              <a:ext uri="{FF2B5EF4-FFF2-40B4-BE49-F238E27FC236}">
                <a16:creationId xmlns:a16="http://schemas.microsoft.com/office/drawing/2014/main" id="{DAE05FF0-0118-6954-5D75-EC9AB8BC7550}"/>
              </a:ext>
            </a:extLst>
          </p:cNvPr>
          <p:cNvPicPr>
            <a:picLocks noChangeAspect="1"/>
          </p:cNvPicPr>
          <p:nvPr/>
        </p:nvPicPr>
        <p:blipFill>
          <a:blip r:embed="rId7"/>
          <a:stretch>
            <a:fillRect/>
          </a:stretch>
        </p:blipFill>
        <p:spPr>
          <a:xfrm>
            <a:off x="6659879" y="2132115"/>
            <a:ext cx="4876800" cy="3621293"/>
          </a:xfrm>
          <a:prstGeom prst="rect">
            <a:avLst/>
          </a:prstGeom>
        </p:spPr>
      </p:pic>
    </p:spTree>
    <p:extLst>
      <p:ext uri="{BB962C8B-B14F-4D97-AF65-F5344CB8AC3E}">
        <p14:creationId xmlns:p14="http://schemas.microsoft.com/office/powerpoint/2010/main" val="3179805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0" i="0" dirty="0">
                <a:effectLst/>
                <a:latin typeface="-apple-system"/>
              </a:rPr>
              <a:t>Business Analysis aids in making informed decisions, leading to increased revenue. It involves iterative activities that ensure the proper elicitation, documentation, refinement, and management of requirements throughout a project lifecycle. Agile methodology offers several benefits, including cost reduction, quality improvement, decreased timeframes, risk mitigation, increased flexibility, and continuous improvement. Shell employs a Scrum-based Agile method, which enhances work efficiency.</a:t>
            </a: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8196" name="Picture 4" descr="Scrum in 3 Minutes">
            <a:extLst>
              <a:ext uri="{FF2B5EF4-FFF2-40B4-BE49-F238E27FC236}">
                <a16:creationId xmlns:a16="http://schemas.microsoft.com/office/drawing/2014/main" id="{EF199A49-0ECA-CDE5-47B7-FE1DB4F076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0677" y="1860992"/>
            <a:ext cx="5391033" cy="3779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66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0" i="0" dirty="0">
                <a:effectLst/>
                <a:latin typeface="-apple-system"/>
              </a:rPr>
              <a:t>Initially, everyone was new and shy, making them hesitant to share. However, the activities helped people bond and connect with each other. Although some parts were a bit lengthy, they were presented in a fun and comprehensible manner.</a:t>
            </a:r>
            <a:endParaRPr lang="en-US" sz="2000" dirty="0"/>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33225D69-EAFC-8716-8BC9-76BC916EF42F}"/>
              </a:ext>
            </a:extLst>
          </p:cNvPr>
          <p:cNvPicPr>
            <a:picLocks noChangeAspect="1"/>
          </p:cNvPicPr>
          <p:nvPr/>
        </p:nvPicPr>
        <p:blipFill>
          <a:blip r:embed="rId7"/>
          <a:stretch>
            <a:fillRect/>
          </a:stretch>
        </p:blipFill>
        <p:spPr>
          <a:xfrm>
            <a:off x="6689558" y="2132115"/>
            <a:ext cx="4836960" cy="3460163"/>
          </a:xfrm>
          <a:prstGeom prst="rect">
            <a:avLst/>
          </a:prstGeom>
        </p:spPr>
      </p:pic>
    </p:spTree>
    <p:extLst>
      <p:ext uri="{BB962C8B-B14F-4D97-AF65-F5344CB8AC3E}">
        <p14:creationId xmlns:p14="http://schemas.microsoft.com/office/powerpoint/2010/main" val="2340944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15</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mj-lt"/>
              <a:buAutoNum type="arabicPeriod"/>
            </a:pPr>
            <a:r>
              <a:rPr lang="en-US" sz="1800" b="0" i="0" dirty="0">
                <a:effectLst/>
                <a:latin typeface="-apple-system"/>
              </a:rPr>
              <a:t>Initially, understanding Stakeholder Management was challenging due to its complexity.</a:t>
            </a:r>
          </a:p>
          <a:p>
            <a:pPr algn="l">
              <a:buFont typeface="+mj-lt"/>
              <a:buAutoNum type="arabicPeriod"/>
            </a:pPr>
            <a:r>
              <a:rPr lang="en-US" sz="1800" b="0" i="0" dirty="0">
                <a:effectLst/>
                <a:latin typeface="-apple-system"/>
              </a:rPr>
              <a:t>It involves identifying, analyzing, and managing the expectations of various stakeholders.</a:t>
            </a:r>
          </a:p>
          <a:p>
            <a:pPr algn="l">
              <a:buFont typeface="+mj-lt"/>
              <a:buAutoNum type="arabicPeriod"/>
            </a:pPr>
            <a:r>
              <a:rPr lang="en-US" sz="1800" b="0" i="0" dirty="0">
                <a:effectLst/>
                <a:latin typeface="-apple-system"/>
              </a:rPr>
              <a:t>Balancing differing priorities and ensuring effective communication is crucial.</a:t>
            </a:r>
          </a:p>
          <a:p>
            <a:pPr algn="l">
              <a:buFont typeface="+mj-lt"/>
              <a:buAutoNum type="arabicPeriod"/>
            </a:pPr>
            <a:r>
              <a:rPr lang="en-US" sz="1800" b="0" i="0" dirty="0">
                <a:effectLst/>
                <a:latin typeface="-apple-system"/>
              </a:rPr>
              <a:t>Practical activities and real-life scenarios helped clarify these concepts.</a:t>
            </a:r>
          </a:p>
          <a:p>
            <a:pPr algn="l">
              <a:buFont typeface="+mj-lt"/>
              <a:buAutoNum type="arabicPeriod"/>
            </a:pPr>
            <a:r>
              <a:rPr lang="en-US" sz="1800" b="0" i="0" dirty="0">
                <a:effectLst/>
                <a:latin typeface="-apple-system"/>
              </a:rPr>
              <a:t>These activities demonstrated how to apply stakeholder management techniques effectively.</a:t>
            </a:r>
          </a:p>
          <a:p>
            <a:pPr marL="0" indent="0">
              <a:buNone/>
            </a:pPr>
            <a:endParaRPr lang="en-US" sz="14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5" name="Picture 4">
            <a:extLst>
              <a:ext uri="{FF2B5EF4-FFF2-40B4-BE49-F238E27FC236}">
                <a16:creationId xmlns:a16="http://schemas.microsoft.com/office/drawing/2014/main" id="{C7555C60-9EFB-911C-969F-C894384019A2}"/>
              </a:ext>
            </a:extLst>
          </p:cNvPr>
          <p:cNvPicPr>
            <a:picLocks noChangeAspect="1"/>
          </p:cNvPicPr>
          <p:nvPr/>
        </p:nvPicPr>
        <p:blipFill>
          <a:blip r:embed="rId7"/>
          <a:stretch>
            <a:fillRect/>
          </a:stretch>
        </p:blipFill>
        <p:spPr>
          <a:xfrm>
            <a:off x="6519178" y="2044050"/>
            <a:ext cx="4904706" cy="3673355"/>
          </a:xfrm>
          <a:prstGeom prst="rect">
            <a:avLst/>
          </a:prstGeom>
        </p:spPr>
      </p:pic>
    </p:spTree>
    <p:extLst>
      <p:ext uri="{BB962C8B-B14F-4D97-AF65-F5344CB8AC3E}">
        <p14:creationId xmlns:p14="http://schemas.microsoft.com/office/powerpoint/2010/main" val="3159148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Though I have done waterfall  and Agile in college, it was a nice recap in the bootcamp. The concepts sounded heavy at first but were conveyed in a very easy manner. It does take some time to get through it in detail but it is necessary.</a:t>
            </a:r>
          </a:p>
          <a:p>
            <a:pPr marL="0" indent="0">
              <a:buNone/>
            </a:pPr>
            <a:r>
              <a:rPr lang="en-US" sz="2000" dirty="0"/>
              <a:t>And its great to hand on the azure </a:t>
            </a:r>
            <a:r>
              <a:rPr lang="en-US" sz="2000" dirty="0" err="1"/>
              <a:t>devops</a:t>
            </a:r>
            <a:r>
              <a:rPr lang="en-US" sz="2000" dirty="0"/>
              <a:t> </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C7AF9222-7E25-ED54-E777-946CEAAD4D4B}"/>
              </a:ext>
            </a:extLst>
          </p:cNvPr>
          <p:cNvPicPr>
            <a:picLocks noChangeAspect="1"/>
          </p:cNvPicPr>
          <p:nvPr/>
        </p:nvPicPr>
        <p:blipFill>
          <a:blip r:embed="rId7"/>
          <a:stretch>
            <a:fillRect/>
          </a:stretch>
        </p:blipFill>
        <p:spPr>
          <a:xfrm>
            <a:off x="6631806" y="2381201"/>
            <a:ext cx="4620127" cy="3172576"/>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effectLst>
                  <a:outerShdw blurRad="38100" dist="38100" dir="2700000" algn="tl">
                    <a:srgbClr val="000000">
                      <a:alpha val="43137"/>
                    </a:srgbClr>
                  </a:outerShdw>
                </a:effectLst>
              </a:rPr>
              <a:t>Going through the concepts taught in Business analysis</a:t>
            </a:r>
          </a:p>
          <a:p>
            <a:pPr algn="ctr"/>
            <a:r>
              <a:rPr lang="en-US" sz="2000" dirty="0">
                <a:effectLst>
                  <a:outerShdw blurRad="38100" dist="38100" dir="2700000" algn="tl">
                    <a:srgbClr val="000000">
                      <a:alpha val="43137"/>
                    </a:srgbClr>
                  </a:outerShdw>
                </a:effectLst>
              </a:rPr>
              <a:t>Understand Agile process and scrum workflow</a:t>
            </a:r>
          </a:p>
          <a:p>
            <a:pPr algn="ctr"/>
            <a:r>
              <a:rPr lang="en-US" sz="2000" dirty="0">
                <a:effectLst>
                  <a:outerShdw blurRad="38100" dist="38100" dir="2700000" algn="tl">
                    <a:srgbClr val="000000">
                      <a:alpha val="43137"/>
                    </a:srgbClr>
                  </a:outerShdw>
                </a:effectLst>
              </a:rPr>
              <a:t>Practice the azure </a:t>
            </a:r>
            <a:r>
              <a:rPr lang="en-US" sz="2000" dirty="0" err="1">
                <a:effectLst>
                  <a:outerShdw blurRad="38100" dist="38100" dir="2700000" algn="tl">
                    <a:srgbClr val="000000">
                      <a:alpha val="43137"/>
                    </a:srgbClr>
                  </a:outerShdw>
                </a:effectLst>
              </a:rPr>
              <a:t>devops</a:t>
            </a:r>
            <a:r>
              <a:rPr lang="en-US" sz="2000" dirty="0">
                <a:effectLst>
                  <a:outerShdw blurRad="38100" dist="38100" dir="2700000" algn="tl">
                    <a:srgbClr val="000000">
                      <a:alpha val="43137"/>
                    </a:srgbClr>
                  </a:outerShdw>
                </a:effectLst>
              </a:rPr>
              <a:t> complete</a:t>
            </a:r>
          </a:p>
          <a:p>
            <a:pPr algn="ctr"/>
            <a:r>
              <a:rPr lang="en-US" sz="2000" dirty="0">
                <a:effectLst>
                  <a:outerShdw blurRad="38100" dist="38100" dir="2700000" algn="tl">
                    <a:srgbClr val="000000">
                      <a:alpha val="43137"/>
                    </a:srgbClr>
                  </a:outerShdw>
                </a:effectLst>
              </a:rPr>
              <a:t>Try doing scrum </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effectLst>
                  <a:outerShdw blurRad="38100" dist="38100" dir="2700000" algn="tl">
                    <a:srgbClr val="000000">
                      <a:alpha val="43137"/>
                    </a:srgbClr>
                  </a:outerShdw>
                </a:effectLst>
              </a:rPr>
              <a:t>Saturday- Go through the Soft skills concepts</a:t>
            </a:r>
          </a:p>
          <a:p>
            <a:pPr algn="ctr"/>
            <a:r>
              <a:rPr lang="en-US" sz="2000" dirty="0">
                <a:effectLst>
                  <a:outerShdw blurRad="38100" dist="38100" dir="2700000" algn="tl">
                    <a:srgbClr val="000000">
                      <a:alpha val="43137"/>
                    </a:srgbClr>
                  </a:outerShdw>
                </a:effectLst>
              </a:rPr>
              <a:t>Sunday- Brush-up the concepts taught in this week </a:t>
            </a:r>
          </a:p>
          <a:p>
            <a:pPr algn="ctr"/>
            <a:r>
              <a:rPr lang="en-US" sz="2000" dirty="0">
                <a:effectLst>
                  <a:outerShdw blurRad="38100" dist="38100" dir="2700000" algn="tl">
                    <a:srgbClr val="000000">
                      <a:alpha val="43137"/>
                    </a:srgbClr>
                  </a:outerShdw>
                </a:effectLst>
              </a:rPr>
              <a:t> Recap the touch with azure </a:t>
            </a:r>
            <a:r>
              <a:rPr lang="en-US" sz="2000" dirty="0" err="1">
                <a:effectLst>
                  <a:outerShdw blurRad="38100" dist="38100" dir="2700000" algn="tl">
                    <a:srgbClr val="000000">
                      <a:alpha val="43137"/>
                    </a:srgbClr>
                  </a:outerShdw>
                </a:effectLst>
              </a:rPr>
              <a:t>devops</a:t>
            </a:r>
            <a:r>
              <a:rPr lang="en-US" sz="2000" dirty="0">
                <a:effectLst>
                  <a:outerShdw blurRad="38100" dist="38100" dir="2700000" algn="tl">
                    <a:srgbClr val="000000">
                      <a:alpha val="43137"/>
                    </a:srgbClr>
                  </a:outerShdw>
                </a:effectLst>
              </a:rPr>
              <a:t> </a:t>
            </a:r>
          </a:p>
          <a:p>
            <a:pPr marL="0" indent="0" algn="ctr">
              <a:buNone/>
            </a:pPr>
            <a:endParaRPr lang="en-US" sz="2000" dirty="0">
              <a:effectLst>
                <a:outerShdw blurRad="38100" dist="38100" dir="2700000" algn="tl">
                  <a:srgbClr val="000000">
                    <a:alpha val="43137"/>
                  </a:srgbClr>
                </a:outerShdw>
              </a:effectLst>
            </a:endParaRP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effectLst>
                  <a:outerShdw blurRad="38100" dist="38100" dir="2700000" algn="tl">
                    <a:srgbClr val="000000">
                      <a:alpha val="43137"/>
                    </a:srgbClr>
                  </a:outerShdw>
                </a:effectLst>
              </a:rPr>
              <a:t>Completed azure </a:t>
            </a:r>
          </a:p>
          <a:p>
            <a:pPr algn="ctr"/>
            <a:r>
              <a:rPr lang="en-US" sz="2000" dirty="0">
                <a:effectLst>
                  <a:outerShdw blurRad="38100" dist="38100" dir="2700000" algn="tl">
                    <a:srgbClr val="000000">
                      <a:alpha val="43137"/>
                    </a:srgbClr>
                  </a:outerShdw>
                </a:effectLst>
              </a:rPr>
              <a:t>Try retrospective </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Seek understanding ,act with integrity, and embrace growth </a:t>
            </a:r>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sp>
        <p:nvSpPr>
          <p:cNvPr id="2" name="AutoShape 2" descr="Generated from prompt">
            <a:extLst>
              <a:ext uri="{FF2B5EF4-FFF2-40B4-BE49-F238E27FC236}">
                <a16:creationId xmlns:a16="http://schemas.microsoft.com/office/drawing/2014/main" id="{33FEC7E1-20A7-2B12-11C4-1AB7CB9C40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Generated from prompt">
            <a:extLst>
              <a:ext uri="{FF2B5EF4-FFF2-40B4-BE49-F238E27FC236}">
                <a16:creationId xmlns:a16="http://schemas.microsoft.com/office/drawing/2014/main" id="{D44D23B8-15D6-2E38-017B-B688B87511B9}"/>
              </a:ext>
            </a:extLst>
          </p:cNvPr>
          <p:cNvSpPr>
            <a:spLocks noChangeAspect="1" noChangeArrowheads="1"/>
          </p:cNvSpPr>
          <p:nvPr/>
        </p:nvSpPr>
        <p:spPr bwMode="auto">
          <a:xfrm>
            <a:off x="6978316" y="1250482"/>
            <a:ext cx="2483318" cy="248331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2C5AB729-BFC3-C251-4117-2F7F1954AE69}"/>
              </a:ext>
            </a:extLst>
          </p:cNvPr>
          <p:cNvPicPr>
            <a:picLocks noChangeAspect="1"/>
          </p:cNvPicPr>
          <p:nvPr/>
        </p:nvPicPr>
        <p:blipFill>
          <a:blip r:embed="rId5"/>
          <a:stretch>
            <a:fillRect/>
          </a:stretch>
        </p:blipFill>
        <p:spPr>
          <a:xfrm>
            <a:off x="6553200" y="1973179"/>
            <a:ext cx="5044206" cy="3934800"/>
          </a:xfrm>
          <a:prstGeom prst="rect">
            <a:avLst/>
          </a:prstGeom>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E26CAF-0EB6-C508-AC6D-C5DCC1CC21E7}"/>
              </a:ext>
            </a:extLst>
          </p:cNvPr>
          <p:cNvSpPr>
            <a:spLocks noGrp="1"/>
          </p:cNvSpPr>
          <p:nvPr>
            <p:ph type="sldNum" sz="quarter" idx="15"/>
          </p:nvPr>
        </p:nvSpPr>
        <p:spPr/>
        <p:txBody>
          <a:bodyPr/>
          <a:lstStyle/>
          <a:p>
            <a:fld id="{0879F475-59B1-4993-848A-C2B683DE9AF5}" type="slidenum">
              <a:rPr lang="en-IN" smtClean="0"/>
              <a:pPr/>
              <a:t>20</a:t>
            </a:fld>
            <a:endParaRPr lang="en-IN" dirty="0"/>
          </a:p>
        </p:txBody>
      </p:sp>
      <p:pic>
        <p:nvPicPr>
          <p:cNvPr id="3" name="Picture 2">
            <a:extLst>
              <a:ext uri="{FF2B5EF4-FFF2-40B4-BE49-F238E27FC236}">
                <a16:creationId xmlns:a16="http://schemas.microsoft.com/office/drawing/2014/main" id="{18CBC4A1-FAB7-B7B8-F318-A938D0304426}"/>
              </a:ext>
            </a:extLst>
          </p:cNvPr>
          <p:cNvPicPr>
            <a:picLocks noChangeAspect="1"/>
          </p:cNvPicPr>
          <p:nvPr/>
        </p:nvPicPr>
        <p:blipFill>
          <a:blip r:embed="rId2"/>
          <a:stretch>
            <a:fillRect/>
          </a:stretch>
        </p:blipFill>
        <p:spPr>
          <a:xfrm>
            <a:off x="-20762" y="0"/>
            <a:ext cx="12212762" cy="6732871"/>
          </a:xfrm>
          <a:prstGeom prst="rect">
            <a:avLst/>
          </a:prstGeom>
        </p:spPr>
      </p:pic>
    </p:spTree>
    <p:extLst>
      <p:ext uri="{BB962C8B-B14F-4D97-AF65-F5344CB8AC3E}">
        <p14:creationId xmlns:p14="http://schemas.microsoft.com/office/powerpoint/2010/main" val="3487467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21</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t>Learned soft skills, BA &amp; agile</a:t>
            </a:r>
          </a:p>
          <a:p>
            <a:pPr>
              <a:lnSpc>
                <a:spcPct val="100000"/>
              </a:lnSpc>
            </a:pPr>
            <a:endParaRPr lang="en-US" sz="1800" dirty="0"/>
          </a:p>
          <a:p>
            <a:pPr>
              <a:lnSpc>
                <a:spcPct val="100000"/>
              </a:lnSpc>
            </a:pPr>
            <a:r>
              <a:rPr lang="en-US" sz="1800" dirty="0"/>
              <a:t>How to use azure dev ops and how assign </a:t>
            </a:r>
          </a:p>
          <a:p>
            <a:pPr>
              <a:lnSpc>
                <a:spcPct val="100000"/>
              </a:lnSpc>
            </a:pPr>
            <a:endParaRPr lang="en-US" sz="1800" dirty="0"/>
          </a:p>
          <a:p>
            <a:pPr>
              <a:lnSpc>
                <a:spcPct val="100000"/>
              </a:lnSpc>
            </a:pPr>
            <a:r>
              <a:rPr lang="en-US" sz="1800" dirty="0"/>
              <a:t>Will revise SDLC and steps  learned from college</a:t>
            </a:r>
          </a:p>
          <a:p>
            <a:pPr>
              <a:lnSpc>
                <a:spcPct val="100000"/>
              </a:lnSpc>
            </a:pPr>
            <a:endParaRPr lang="en-US" sz="1800" dirty="0"/>
          </a:p>
          <a:p>
            <a:pPr>
              <a:lnSpc>
                <a:spcPct val="100000"/>
              </a:lnSpc>
            </a:pPr>
            <a:r>
              <a:rPr lang="en-US" sz="1800" dirty="0"/>
              <a:t>Software setup is needed and practice the azure and try scrum </a:t>
            </a:r>
          </a:p>
          <a:p>
            <a:pPr marL="457200" indent="-457200">
              <a:lnSpc>
                <a:spcPct val="100000"/>
              </a:lnSpc>
            </a:pPr>
            <a:endParaRPr lang="en-US" sz="1800" dirty="0"/>
          </a:p>
        </p:txBody>
      </p:sp>
    </p:spTree>
    <p:extLst>
      <p:ext uri="{BB962C8B-B14F-4D97-AF65-F5344CB8AC3E}">
        <p14:creationId xmlns:p14="http://schemas.microsoft.com/office/powerpoint/2010/main" val="3865850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t>
            </a:r>
          </a:p>
          <a:p>
            <a:pPr marL="0" indent="0">
              <a:buFont typeface="Arial" panose="020B0604020202020204" pitchFamily="34" charset="0"/>
              <a:buNone/>
            </a:pPr>
            <a:endParaRPr lang="en-US" sz="2000" dirty="0"/>
          </a:p>
          <a:p>
            <a:r>
              <a:rPr lang="en-US" sz="2000" dirty="0"/>
              <a:t>Always strive to express yourselves clearly</a:t>
            </a:r>
          </a:p>
          <a:p>
            <a:r>
              <a:rPr lang="en-US" sz="2000" dirty="0"/>
              <a:t>Since no one can read our minds , its essential to make our intentions explicit </a:t>
            </a:r>
          </a:p>
          <a:p>
            <a:r>
              <a:rPr lang="en-US" sz="2000" dirty="0"/>
              <a:t>In high-risk industries like SHELL’s effective planning , coordination, and communication with everyone are crucial for ensuring safety</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a:extLst>
              <a:ext uri="{FF2B5EF4-FFF2-40B4-BE49-F238E27FC236}">
                <a16:creationId xmlns:a16="http://schemas.microsoft.com/office/drawing/2014/main" id="{2417573B-BF17-FFCD-07BF-92671F324F18}"/>
              </a:ext>
            </a:extLst>
          </p:cNvPr>
          <p:cNvPicPr>
            <a:picLocks noChangeAspect="1"/>
          </p:cNvPicPr>
          <p:nvPr/>
        </p:nvPicPr>
        <p:blipFill>
          <a:blip r:embed="rId7"/>
          <a:stretch>
            <a:fillRect/>
          </a:stretch>
        </p:blipFill>
        <p:spPr>
          <a:xfrm>
            <a:off x="6541900" y="1953217"/>
            <a:ext cx="5068503" cy="3922874"/>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Memory Improvement Techniques : Methods to enhance sequence recall.</a:t>
            </a:r>
          </a:p>
          <a:p>
            <a:r>
              <a:rPr lang="en-US" sz="1800" dirty="0"/>
              <a:t>Neuroplasticity Insights: Understanding how the brain adapts and reorganizes</a:t>
            </a:r>
          </a:p>
          <a:p>
            <a:r>
              <a:rPr lang="en-US" sz="1800" dirty="0"/>
              <a:t>Stakeholder Dynamics : Recognizing people involved and impact in various situations </a:t>
            </a:r>
          </a:p>
          <a:p>
            <a:r>
              <a:rPr lang="en-US" sz="1800" dirty="0"/>
              <a:t>Stakeholder Management :Identifying stakeholders ,planning their management, engaging with them.</a:t>
            </a:r>
          </a:p>
          <a:p>
            <a:r>
              <a:rPr lang="en-US" sz="1800" dirty="0"/>
              <a:t>Power Interest Grid overview : Learning about the grid used to assess stakeholder influence and interest</a:t>
            </a:r>
          </a:p>
          <a:p>
            <a:r>
              <a:rPr lang="en-US" sz="1800" dirty="0"/>
              <a:t>Presentation skills </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2" name="Picture 1">
            <a:extLst>
              <a:ext uri="{FF2B5EF4-FFF2-40B4-BE49-F238E27FC236}">
                <a16:creationId xmlns:a16="http://schemas.microsoft.com/office/drawing/2014/main" id="{8E72F29E-7121-A70E-9812-7E9383754F9D}"/>
              </a:ext>
            </a:extLst>
          </p:cNvPr>
          <p:cNvPicPr>
            <a:picLocks noChangeAspect="1"/>
          </p:cNvPicPr>
          <p:nvPr/>
        </p:nvPicPr>
        <p:blipFill>
          <a:blip r:embed="rId7" r:link="rId8" cstate="screen">
            <a:extLst>
              <a:ext uri="{28A0092B-C50C-407E-A947-70E740481C1C}">
                <a14:useLocalDpi xmlns:a14="http://schemas.microsoft.com/office/drawing/2010/main" val="0"/>
              </a:ext>
            </a:extLst>
          </a:blip>
          <a:srcRect/>
          <a:stretch>
            <a:fillRect/>
          </a:stretch>
        </p:blipFill>
        <p:spPr bwMode="auto">
          <a:xfrm>
            <a:off x="6527393" y="2074942"/>
            <a:ext cx="5097517" cy="3648342"/>
          </a:xfrm>
          <a:prstGeom prst="rect">
            <a:avLst/>
          </a:prstGeom>
          <a:noFill/>
          <a:ln>
            <a:noFill/>
          </a:ln>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5136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Speech Structures : OBC(Opening, Body, Conclusion) and PREP(Point, Reason, Example, Point)</a:t>
            </a:r>
          </a:p>
          <a:p>
            <a:r>
              <a:rPr lang="en-US" sz="2000" dirty="0"/>
              <a:t>Understand the significance of the Power of  Triad</a:t>
            </a:r>
          </a:p>
          <a:p>
            <a:r>
              <a:rPr lang="en-US" sz="2000" dirty="0"/>
              <a:t>Stages of team development – Forming, Norming, Storming and Performing.</a:t>
            </a:r>
          </a:p>
          <a:p>
            <a:r>
              <a:rPr lang="en-US" sz="2000" dirty="0"/>
              <a:t>Gave Presentation to identify strengths and weaknesses </a:t>
            </a:r>
          </a:p>
          <a:p>
            <a:r>
              <a:rPr lang="en-US" sz="2000" dirty="0"/>
              <a:t>Shell Trust Equation</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2" name="Picture 1">
            <a:extLst>
              <a:ext uri="{FF2B5EF4-FFF2-40B4-BE49-F238E27FC236}">
                <a16:creationId xmlns:a16="http://schemas.microsoft.com/office/drawing/2014/main" id="{A339F947-07CE-634E-6A28-2700E3E8A1AF}"/>
              </a:ext>
            </a:extLst>
          </p:cNvPr>
          <p:cNvPicPr>
            <a:picLocks noChangeAspect="1"/>
          </p:cNvPicPr>
          <p:nvPr/>
        </p:nvPicPr>
        <p:blipFill>
          <a:blip r:embed="rId7"/>
          <a:stretch>
            <a:fillRect/>
          </a:stretch>
        </p:blipFill>
        <p:spPr>
          <a:xfrm>
            <a:off x="7501658" y="2132115"/>
            <a:ext cx="3455840" cy="3628632"/>
          </a:xfrm>
          <a:prstGeom prst="rect">
            <a:avLst/>
          </a:prstGeom>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4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7</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5136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SOS(Scrum of Scrums)</a:t>
            </a:r>
          </a:p>
          <a:p>
            <a:r>
              <a:rPr lang="en-US" sz="2000" dirty="0"/>
              <a:t>Business Analysis</a:t>
            </a:r>
          </a:p>
          <a:p>
            <a:r>
              <a:rPr lang="en-US" sz="2000" dirty="0"/>
              <a:t>Functional and Non-functional requirements</a:t>
            </a:r>
          </a:p>
          <a:p>
            <a:r>
              <a:rPr lang="en-US" sz="2000" dirty="0"/>
              <a:t>Requirement analysis and techniques for requirements gathering .</a:t>
            </a:r>
          </a:p>
          <a:p>
            <a:r>
              <a:rPr lang="en-US" sz="2000" dirty="0"/>
              <a:t>SDLC model and its 6 stages </a:t>
            </a:r>
          </a:p>
          <a:p>
            <a:r>
              <a:rPr lang="en-US" sz="2000" dirty="0"/>
              <a:t>Waterfall model and Agile model </a:t>
            </a:r>
          </a:p>
          <a:p>
            <a:r>
              <a:rPr lang="en-US" sz="2000" dirty="0"/>
              <a:t>Product Increment </a:t>
            </a:r>
          </a:p>
        </p:txBody>
      </p:sp>
      <p:pic>
        <p:nvPicPr>
          <p:cNvPr id="4098" name="Picture 2" descr="Software Product Life Cycle Stages - Design Talk">
            <a:extLst>
              <a:ext uri="{FF2B5EF4-FFF2-40B4-BE49-F238E27FC236}">
                <a16:creationId xmlns:a16="http://schemas.microsoft.com/office/drawing/2014/main" id="{BF5E4D2B-5C0B-7F83-CF2F-0B5D0D12BAE9}"/>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476174" y="1941741"/>
            <a:ext cx="5391525" cy="3807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02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5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5136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Burndown vs Burnup charts</a:t>
            </a:r>
          </a:p>
          <a:p>
            <a:r>
              <a:rPr lang="en-US" sz="2000" dirty="0"/>
              <a:t>Scrum benefits</a:t>
            </a:r>
          </a:p>
          <a:p>
            <a:r>
              <a:rPr lang="en-US" sz="2000" dirty="0"/>
              <a:t>Product backlog </a:t>
            </a:r>
          </a:p>
          <a:p>
            <a:r>
              <a:rPr lang="en-US" sz="2000" dirty="0"/>
              <a:t>User story vs enabler story</a:t>
            </a:r>
          </a:p>
          <a:p>
            <a:r>
              <a:rPr lang="en-US" sz="2000" dirty="0"/>
              <a:t>Epics, User stories, Sprints </a:t>
            </a:r>
          </a:p>
          <a:p>
            <a:r>
              <a:rPr lang="en-US" sz="2000" dirty="0"/>
              <a:t>Retrospective</a:t>
            </a:r>
          </a:p>
          <a:p>
            <a:r>
              <a:rPr lang="en-US" sz="2000" dirty="0"/>
              <a:t>Monolithic architecture vs Microservice architecture</a:t>
            </a:r>
          </a:p>
          <a:p>
            <a:r>
              <a:rPr lang="en-US" sz="2000" dirty="0"/>
              <a:t>Definition of Ready vs definition of done</a:t>
            </a:r>
          </a:p>
        </p:txBody>
      </p:sp>
      <p:pic>
        <p:nvPicPr>
          <p:cNvPr id="6146" name="Picture 2" descr="Agile Burn Up Chart">
            <a:extLst>
              <a:ext uri="{FF2B5EF4-FFF2-40B4-BE49-F238E27FC236}">
                <a16:creationId xmlns:a16="http://schemas.microsoft.com/office/drawing/2014/main" id="{42C8AEC5-EDB6-BB43-B143-0EC5E168E716}"/>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667776" y="1442518"/>
            <a:ext cx="4541562" cy="4740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285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Props1.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3.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19844</TotalTime>
  <Words>865</Words>
  <Application>Microsoft Office PowerPoint</Application>
  <PresentationFormat>Widescreen</PresentationFormat>
  <Paragraphs>103</Paragraphs>
  <Slides>22</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7" baseType="lpstr">
      <vt:lpstr>-apple-system</vt:lpstr>
      <vt:lpstr>Arial</vt:lpstr>
      <vt:lpstr>Calibri</vt:lpstr>
      <vt:lpstr>Office Theme</vt:lpstr>
      <vt:lpstr>think-cell Slide</vt:lpstr>
      <vt:lpstr>PowerPoint Presentation</vt:lpstr>
      <vt:lpstr>About Me</vt:lpstr>
      <vt:lpstr>PowerPoint Presentation</vt:lpstr>
      <vt:lpstr>Learning 1 | My takeaways</vt:lpstr>
      <vt:lpstr>Learning 2 | My takeaways</vt:lpstr>
      <vt:lpstr>Learning 3 | My takeaways</vt:lpstr>
      <vt:lpstr>Learning 4 | My takeaways</vt:lpstr>
      <vt:lpstr>Learning 5 | My takeaways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PowerPoint Presentation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Peddireddy, Gnanateja Reddy SBOBNG-PTIY/TCD3</cp:lastModifiedBy>
  <cp:revision>500</cp:revision>
  <dcterms:created xsi:type="dcterms:W3CDTF">2022-01-18T12:35:56Z</dcterms:created>
  <dcterms:modified xsi:type="dcterms:W3CDTF">2024-08-30T13:55:38Z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